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4" r:id="rId3"/>
    <p:sldId id="257" r:id="rId4"/>
    <p:sldId id="259" r:id="rId5"/>
    <p:sldId id="260" r:id="rId6"/>
    <p:sldId id="261" r:id="rId7"/>
    <p:sldId id="262" r:id="rId8"/>
    <p:sldId id="263" r:id="rId9"/>
    <p:sldId id="265" r:id="rId10"/>
    <p:sldId id="266" r:id="rId11"/>
    <p:sldId id="267" r:id="rId12"/>
    <p:sldId id="25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85" d="100"/>
          <a:sy n="85" d="100"/>
        </p:scale>
        <p:origin x="67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10/2/2020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10/2/2020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10/2/2020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10/2/2020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10/2/2020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10/2/2020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10/2/2020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10/2/2020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10/2/2020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10/2/2020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10/2/2020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10/2/2020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9264-3C11-460D-B547-ADCEA55B2D93}"/>
              </a:ext>
            </a:extLst>
          </p:cNvPr>
          <p:cNvSpPr>
            <a:spLocks noGrp="1"/>
          </p:cNvSpPr>
          <p:nvPr>
            <p:ph type="ctrTitle"/>
          </p:nvPr>
        </p:nvSpPr>
        <p:spPr>
          <a:xfrm>
            <a:off x="1154955" y="1533525"/>
            <a:ext cx="8825658" cy="3243856"/>
          </a:xfrm>
        </p:spPr>
        <p:txBody>
          <a:bodyPr/>
          <a:lstStyle/>
          <a:p>
            <a:pPr algn="ctr"/>
            <a:r>
              <a:rPr lang="en-US" sz="3600" dirty="0">
                <a:latin typeface="Times New Roman" panose="02020603050405020304" pitchFamily="18" charset="0"/>
                <a:cs typeface="Times New Roman" panose="02020603050405020304" pitchFamily="18" charset="0"/>
              </a:rPr>
              <a:t>Differences between Qualitative and Qualitative Research in Health</a:t>
            </a:r>
          </a:p>
        </p:txBody>
      </p:sp>
      <p:sp>
        <p:nvSpPr>
          <p:cNvPr id="3" name="Subtitle 2">
            <a:extLst>
              <a:ext uri="{FF2B5EF4-FFF2-40B4-BE49-F238E27FC236}">
                <a16:creationId xmlns:a16="http://schemas.microsoft.com/office/drawing/2014/main" id="{726FFEC8-1528-4E5A-8AAC-A06E2E80F446}"/>
              </a:ext>
            </a:extLst>
          </p:cNvPr>
          <p:cNvSpPr>
            <a:spLocks noGrp="1"/>
          </p:cNvSpPr>
          <p:nvPr>
            <p:ph type="subTitle" idx="1"/>
          </p:nvPr>
        </p:nvSpPr>
        <p:spPr/>
        <p:txBody>
          <a:bodyPr/>
          <a:lstStyle/>
          <a:p>
            <a:pPr algn="ctr"/>
            <a:r>
              <a:rPr lang="en-US" cap="none" dirty="0">
                <a:solidFill>
                  <a:schemeClr val="bg1"/>
                </a:solidFill>
                <a:latin typeface="Times New Roman" panose="02020603050405020304" pitchFamily="18" charset="0"/>
                <a:cs typeface="Times New Roman" panose="02020603050405020304" pitchFamily="18" charset="0"/>
              </a:rPr>
              <a:t>Name</a:t>
            </a:r>
          </a:p>
          <a:p>
            <a:pPr algn="ctr"/>
            <a:r>
              <a:rPr lang="en-US" cap="none" dirty="0">
                <a:solidFill>
                  <a:schemeClr val="bg1"/>
                </a:solidFill>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997257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A4997D-B97A-4350-A880-97398E84D40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Understanding Research in Healthcare</a:t>
            </a:r>
          </a:p>
        </p:txBody>
      </p:sp>
      <p:pic>
        <p:nvPicPr>
          <p:cNvPr id="8" name="Picture Placeholder 7">
            <a:extLst>
              <a:ext uri="{FF2B5EF4-FFF2-40B4-BE49-F238E27FC236}">
                <a16:creationId xmlns:a16="http://schemas.microsoft.com/office/drawing/2014/main" id="{430527D1-FEDB-4870-9326-2465F8D0217D}"/>
              </a:ext>
            </a:extLst>
          </p:cNvPr>
          <p:cNvPicPr>
            <a:picLocks noGrp="1" noChangeAspect="1"/>
          </p:cNvPicPr>
          <p:nvPr>
            <p:ph type="pic" idx="1"/>
          </p:nvPr>
        </p:nvPicPr>
        <p:blipFill>
          <a:blip r:embed="rId2"/>
          <a:srcRect t="20858" b="20858"/>
          <a:stretch>
            <a:fillRect/>
          </a:stretch>
        </p:blipFill>
        <p:spPr/>
      </p:pic>
      <p:sp>
        <p:nvSpPr>
          <p:cNvPr id="6" name="Text Placeholder 5">
            <a:extLst>
              <a:ext uri="{FF2B5EF4-FFF2-40B4-BE49-F238E27FC236}">
                <a16:creationId xmlns:a16="http://schemas.microsoft.com/office/drawing/2014/main" id="{0CDCFCA2-E342-4E0D-9639-0CE02CDB50A8}"/>
              </a:ext>
            </a:extLst>
          </p:cNvPr>
          <p:cNvSpPr>
            <a:spLocks noGrp="1"/>
          </p:cNvSpPr>
          <p:nvPr>
            <p:ph type="body" sz="half" idx="2"/>
          </p:nvPr>
        </p:nvSpPr>
        <p:spPr/>
        <p:txBody>
          <a:bodyPr>
            <a:normAutofit/>
          </a:bodyPr>
          <a:lstStyle/>
          <a:p>
            <a:pPr algn="ctr"/>
            <a:r>
              <a:rPr lang="en-US" sz="2400" dirty="0">
                <a:solidFill>
                  <a:schemeClr val="bg1"/>
                </a:solidFill>
                <a:latin typeface="Times New Roman" panose="02020603050405020304" pitchFamily="18" charset="0"/>
                <a:cs typeface="Times New Roman" panose="02020603050405020304" pitchFamily="18" charset="0"/>
              </a:rPr>
              <a:t>Contrast in Quantitative and Qualitative Design</a:t>
            </a:r>
          </a:p>
        </p:txBody>
      </p:sp>
    </p:spTree>
    <p:extLst>
      <p:ext uri="{BB962C8B-B14F-4D97-AF65-F5344CB8AC3E}">
        <p14:creationId xmlns:p14="http://schemas.microsoft.com/office/powerpoint/2010/main" val="3049412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2A0B8-0110-4F27-BE3D-CE12C4AFB67E}"/>
              </a:ext>
            </a:extLst>
          </p:cNvPr>
          <p:cNvSpPr>
            <a:spLocks noGrp="1"/>
          </p:cNvSpPr>
          <p:nvPr>
            <p:ph type="title"/>
          </p:nvPr>
        </p:nvSpPr>
        <p:spPr/>
        <p:txBody>
          <a:bodyPr/>
          <a:lstStyle/>
          <a:p>
            <a:pPr algn="ctr"/>
            <a:r>
              <a:rPr lang="en-US" dirty="0"/>
              <a:t>Introduction</a:t>
            </a:r>
          </a:p>
        </p:txBody>
      </p:sp>
      <p:sp>
        <p:nvSpPr>
          <p:cNvPr id="3" name="Content Placeholder 2">
            <a:extLst>
              <a:ext uri="{FF2B5EF4-FFF2-40B4-BE49-F238E27FC236}">
                <a16:creationId xmlns:a16="http://schemas.microsoft.com/office/drawing/2014/main" id="{BF530039-1ACF-4E8E-89FD-68B1A2AC13AF}"/>
              </a:ext>
            </a:extLst>
          </p:cNvPr>
          <p:cNvSpPr>
            <a:spLocks noGrp="1"/>
          </p:cNvSpPr>
          <p:nvPr>
            <p:ph idx="1"/>
          </p:nvPr>
        </p:nvSpPr>
        <p:spPr>
          <a:xfrm>
            <a:off x="0" y="2543175"/>
            <a:ext cx="12192000" cy="4314825"/>
          </a:xfrm>
        </p:spPr>
        <p:txBody>
          <a:bodyPr/>
          <a:lstStyle/>
          <a:p>
            <a:r>
              <a:rPr lang="en-US" b="0" i="0" dirty="0">
                <a:solidFill>
                  <a:srgbClr val="1C1D1E"/>
                </a:solidFill>
                <a:effectLst/>
                <a:latin typeface="Times New Roman" panose="02020603050405020304" pitchFamily="18" charset="0"/>
                <a:cs typeface="Times New Roman" panose="02020603050405020304" pitchFamily="18" charset="0"/>
              </a:rPr>
              <a:t>Quantitative and qualitative research approaches outline different assumptions about the global aspects as well as the way science should be carried out. </a:t>
            </a:r>
            <a:endParaRPr lang="en-US" dirty="0">
              <a:solidFill>
                <a:srgbClr val="1C1D1E"/>
              </a:solidFill>
              <a:latin typeface="Times New Roman" panose="02020603050405020304" pitchFamily="18" charset="0"/>
              <a:cs typeface="Times New Roman" panose="02020603050405020304" pitchFamily="18" charset="0"/>
            </a:endParaRPr>
          </a:p>
          <a:p>
            <a:r>
              <a:rPr lang="en-US" b="0" i="0" dirty="0">
                <a:solidFill>
                  <a:srgbClr val="1C1D1E"/>
                </a:solidFill>
                <a:effectLst/>
                <a:latin typeface="Times New Roman" panose="02020603050405020304" pitchFamily="18" charset="0"/>
                <a:cs typeface="Times New Roman" panose="02020603050405020304" pitchFamily="18" charset="0"/>
              </a:rPr>
              <a:t>The approaches also describe the different solutions to different problems by also providing criteria for carrying out the required processes (Cleland, 2015). </a:t>
            </a:r>
            <a:endParaRPr lang="en-US" dirty="0">
              <a:solidFill>
                <a:srgbClr val="1C1D1E"/>
              </a:solidFill>
              <a:latin typeface="Times New Roman" panose="02020603050405020304" pitchFamily="18" charset="0"/>
              <a:cs typeface="Times New Roman" panose="02020603050405020304" pitchFamily="18" charset="0"/>
            </a:endParaRPr>
          </a:p>
          <a:p>
            <a:r>
              <a:rPr lang="en-US" b="0" i="0" dirty="0">
                <a:solidFill>
                  <a:srgbClr val="1C1D1E"/>
                </a:solidFill>
                <a:effectLst/>
                <a:latin typeface="Times New Roman" panose="02020603050405020304" pitchFamily="18" charset="0"/>
                <a:cs typeface="Times New Roman" panose="02020603050405020304" pitchFamily="18" charset="0"/>
              </a:rPr>
              <a:t>The presentation describes the differences between the two research designs by different aspects such as data analysis, tools applied, and data interpretation. </a:t>
            </a:r>
          </a:p>
          <a:p>
            <a:r>
              <a:rPr lang="en-US" b="0" i="0" dirty="0">
                <a:solidFill>
                  <a:srgbClr val="1C1D1E"/>
                </a:solidFill>
                <a:effectLst/>
                <a:latin typeface="Times New Roman" panose="02020603050405020304" pitchFamily="18" charset="0"/>
                <a:cs typeface="Times New Roman" panose="02020603050405020304" pitchFamily="18" charset="0"/>
              </a:rPr>
              <a:t>Quantitative design originally extracts from a positivist paradigm where the final goal of knowledge is giving a description of the various life spectacles that humans experience daily, which are observable and measurable (Cleland, 2015). </a:t>
            </a:r>
          </a:p>
          <a:p>
            <a:r>
              <a:rPr lang="en-US" b="0" i="0" dirty="0">
                <a:solidFill>
                  <a:srgbClr val="1C1D1E"/>
                </a:solidFill>
                <a:effectLst/>
                <a:latin typeface="Times New Roman" panose="02020603050405020304" pitchFamily="18" charset="0"/>
                <a:cs typeface="Times New Roman" panose="02020603050405020304" pitchFamily="18" charset="0"/>
              </a:rPr>
              <a:t>In the qualitative approach, the premise is subjectivity. The two approaches are very significant in health care in the assessment and quality improvement. </a:t>
            </a:r>
          </a:p>
        </p:txBody>
      </p:sp>
    </p:spTree>
    <p:extLst>
      <p:ext uri="{BB962C8B-B14F-4D97-AF65-F5344CB8AC3E}">
        <p14:creationId xmlns:p14="http://schemas.microsoft.com/office/powerpoint/2010/main" val="3094015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E88CD-6382-4674-8C2F-D26C61AFB5BE}"/>
              </a:ext>
            </a:extLst>
          </p:cNvPr>
          <p:cNvSpPr>
            <a:spLocks noGrp="1"/>
          </p:cNvSpPr>
          <p:nvPr>
            <p:ph type="title"/>
          </p:nvPr>
        </p:nvSpPr>
        <p:spPr>
          <a:xfrm>
            <a:off x="1154955" y="1693333"/>
            <a:ext cx="3865134" cy="1151467"/>
          </a:xfrm>
        </p:spPr>
        <p:txBody>
          <a:bodyPr>
            <a:normAutofit fontScale="90000"/>
          </a:bodyPr>
          <a:lstStyle/>
          <a:p>
            <a:pPr algn="ctr"/>
            <a:r>
              <a:rPr lang="en-US" dirty="0"/>
              <a:t>Healthcare Systems</a:t>
            </a:r>
          </a:p>
        </p:txBody>
      </p:sp>
      <p:pic>
        <p:nvPicPr>
          <p:cNvPr id="6" name="Picture Placeholder 5">
            <a:extLst>
              <a:ext uri="{FF2B5EF4-FFF2-40B4-BE49-F238E27FC236}">
                <a16:creationId xmlns:a16="http://schemas.microsoft.com/office/drawing/2014/main" id="{E3600B3F-222E-4B1E-AFFB-1EFC13B7B4F1}"/>
              </a:ext>
            </a:extLst>
          </p:cNvPr>
          <p:cNvPicPr>
            <a:picLocks noGrp="1" noChangeAspect="1"/>
          </p:cNvPicPr>
          <p:nvPr>
            <p:ph type="pic" idx="1"/>
          </p:nvPr>
        </p:nvPicPr>
        <p:blipFill>
          <a:blip r:embed="rId2"/>
          <a:srcRect l="13816" r="13816"/>
          <a:stretch>
            <a:fillRect/>
          </a:stretch>
        </p:blipFill>
        <p:spPr>
          <a:xfrm>
            <a:off x="5994400" y="1143000"/>
            <a:ext cx="6197600" cy="5715000"/>
          </a:xfrm>
        </p:spPr>
      </p:pic>
      <p:sp>
        <p:nvSpPr>
          <p:cNvPr id="3" name="Content Placeholder 2">
            <a:extLst>
              <a:ext uri="{FF2B5EF4-FFF2-40B4-BE49-F238E27FC236}">
                <a16:creationId xmlns:a16="http://schemas.microsoft.com/office/drawing/2014/main" id="{E8C9377A-C2DC-4B87-BD19-A423E439B199}"/>
              </a:ext>
            </a:extLst>
          </p:cNvPr>
          <p:cNvSpPr>
            <a:spLocks noGrp="1"/>
          </p:cNvSpPr>
          <p:nvPr>
            <p:ph type="body" sz="half" idx="2"/>
          </p:nvPr>
        </p:nvSpPr>
        <p:spPr>
          <a:xfrm>
            <a:off x="485421" y="2844800"/>
            <a:ext cx="5294489" cy="3499556"/>
          </a:xfrm>
        </p:spPr>
        <p:txBody>
          <a:bodyPr>
            <a:noAutofit/>
          </a:bodyPr>
          <a:lstStyle/>
          <a:p>
            <a:pPr marL="285750" indent="-285750" algn="l">
              <a:buFont typeface="Arial" panose="020B0604020202020204" pitchFamily="34" charset="0"/>
              <a:buChar char="•"/>
            </a:pPr>
            <a:r>
              <a:rPr lang="en-US" sz="1800" b="0" i="0" u="none" strike="noStrike" baseline="0" dirty="0">
                <a:solidFill>
                  <a:schemeClr val="bg1"/>
                </a:solidFill>
                <a:latin typeface="Times New Roman" panose="02020603050405020304" pitchFamily="18" charset="0"/>
                <a:cs typeface="Times New Roman" panose="02020603050405020304" pitchFamily="18" charset="0"/>
              </a:rPr>
              <a:t>There are complexities in the health sector, globally.</a:t>
            </a:r>
          </a:p>
          <a:p>
            <a:pPr marL="285750" indent="-285750" algn="l">
              <a:buFont typeface="Arial" panose="020B0604020202020204" pitchFamily="34" charset="0"/>
              <a:buChar char="•"/>
            </a:pPr>
            <a:r>
              <a:rPr lang="en-US" sz="1800" b="0" i="0" u="none" strike="noStrike" baseline="0" dirty="0">
                <a:solidFill>
                  <a:schemeClr val="bg1"/>
                </a:solidFill>
                <a:latin typeface="Times New Roman" panose="02020603050405020304" pitchFamily="18" charset="0"/>
                <a:cs typeface="Times New Roman" panose="02020603050405020304" pitchFamily="18" charset="0"/>
              </a:rPr>
              <a:t>The researchers, therefore, are required to come up with approaches that embrace various dimensions in solving the health complexities. </a:t>
            </a:r>
          </a:p>
          <a:p>
            <a:pPr marL="285750" indent="-285750" algn="l">
              <a:buFont typeface="Arial" panose="020B0604020202020204" pitchFamily="34" charset="0"/>
              <a:buChar char="•"/>
            </a:pPr>
            <a:r>
              <a:rPr lang="en-US" sz="1800" b="0" i="0" u="none" strike="noStrike" baseline="0" dirty="0">
                <a:solidFill>
                  <a:schemeClr val="bg1"/>
                </a:solidFill>
                <a:latin typeface="Times New Roman" panose="02020603050405020304" pitchFamily="18" charset="0"/>
                <a:cs typeface="Times New Roman" panose="02020603050405020304" pitchFamily="18" charset="0"/>
              </a:rPr>
              <a:t>The complexities come as a result of the aging population, the prevalence of the chronic disease, and restricted health budgets (Halcomb,&amp; Hickman,2015). </a:t>
            </a:r>
          </a:p>
          <a:p>
            <a:pPr marL="285750" indent="-285750" algn="l">
              <a:buFont typeface="Arial" panose="020B0604020202020204" pitchFamily="34" charset="0"/>
              <a:buChar char="•"/>
            </a:pPr>
            <a:r>
              <a:rPr lang="en-US" sz="1800" b="0" i="0" u="none" strike="noStrike" baseline="0" dirty="0">
                <a:solidFill>
                  <a:schemeClr val="bg1"/>
                </a:solidFill>
                <a:latin typeface="Times New Roman" panose="02020603050405020304" pitchFamily="18" charset="0"/>
                <a:cs typeface="Times New Roman" panose="02020603050405020304" pitchFamily="18" charset="0"/>
              </a:rPr>
              <a:t>Other common factors include economic, social, cultural, and environmental, which also add more complexity to the healthcare sector. </a:t>
            </a:r>
            <a:endParaRPr lang="en-US" sz="18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889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ACAB8D-2647-4C85-8C50-13E4081EA55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Hypothesis Testing</a:t>
            </a:r>
          </a:p>
        </p:txBody>
      </p:sp>
      <p:sp>
        <p:nvSpPr>
          <p:cNvPr id="3" name="Content Placeholder 2">
            <a:extLst>
              <a:ext uri="{FF2B5EF4-FFF2-40B4-BE49-F238E27FC236}">
                <a16:creationId xmlns:a16="http://schemas.microsoft.com/office/drawing/2014/main" id="{517FCF50-E4F2-428D-8BDD-F6C723969D8F}"/>
              </a:ext>
            </a:extLst>
          </p:cNvPr>
          <p:cNvSpPr>
            <a:spLocks noGrp="1"/>
          </p:cNvSpPr>
          <p:nvPr>
            <p:ph type="body" idx="1"/>
          </p:nvPr>
        </p:nvSpPr>
        <p:spPr>
          <a:xfrm>
            <a:off x="6448926" y="2677644"/>
            <a:ext cx="5743073" cy="4180356"/>
          </a:xfrm>
        </p:spPr>
        <p:txBody>
          <a:bodyPr>
            <a:noAutofit/>
          </a:bodyPr>
          <a:lstStyle/>
          <a:p>
            <a:pPr marL="285750" indent="-285750" algn="l">
              <a:buFont typeface="Arial" panose="020B0604020202020204" pitchFamily="34" charset="0"/>
              <a:buChar char="•"/>
            </a:pPr>
            <a:r>
              <a:rPr lang="en-US" sz="1800" b="0" i="0" u="none" strike="noStrike" cap="none" baseline="0" dirty="0">
                <a:solidFill>
                  <a:schemeClr val="tx1"/>
                </a:solidFill>
                <a:latin typeface="Times New Roman" panose="02020603050405020304" pitchFamily="18" charset="0"/>
                <a:cs typeface="Times New Roman" panose="02020603050405020304" pitchFamily="18" charset="0"/>
              </a:rPr>
              <a:t>In wide scope, the quantitative design of research mostly involves testing of hypothesis and confirmation. </a:t>
            </a:r>
          </a:p>
          <a:p>
            <a:pPr marL="285750" indent="-285750" algn="l">
              <a:buFont typeface="Arial" panose="020B0604020202020204" pitchFamily="34" charset="0"/>
              <a:buChar char="•"/>
            </a:pPr>
            <a:r>
              <a:rPr lang="en-US" sz="1800" b="0" i="0" u="none" strike="noStrike" cap="none" baseline="0" dirty="0">
                <a:solidFill>
                  <a:schemeClr val="tx1"/>
                </a:solidFill>
                <a:latin typeface="Times New Roman" panose="02020603050405020304" pitchFamily="18" charset="0"/>
                <a:cs typeface="Times New Roman" panose="02020603050405020304" pitchFamily="18" charset="0"/>
              </a:rPr>
              <a:t>On the other hand, qualitative research is about the generation of hypotheses and trying to understand it.</a:t>
            </a:r>
          </a:p>
          <a:p>
            <a:pPr marL="285750" indent="-285750" algn="l">
              <a:buFont typeface="Arial" panose="020B0604020202020204" pitchFamily="34" charset="0"/>
              <a:buChar char="•"/>
            </a:pPr>
            <a:r>
              <a:rPr lang="en-US" sz="1800" b="0" i="0" u="none" strike="noStrike" cap="none" baseline="0" dirty="0">
                <a:solidFill>
                  <a:schemeClr val="tx1"/>
                </a:solidFill>
                <a:latin typeface="Times New Roman" panose="02020603050405020304" pitchFamily="18" charset="0"/>
                <a:cs typeface="Times New Roman" panose="02020603050405020304" pitchFamily="18" charset="0"/>
              </a:rPr>
              <a:t>Additionally, quantitative research seeks to validate a view or an idea and theories by carrying out an experiment and results from analysis (Cleland, 2015).</a:t>
            </a:r>
          </a:p>
          <a:p>
            <a:pPr marL="285750" indent="-285750" algn="l">
              <a:buFont typeface="Arial" panose="020B0604020202020204" pitchFamily="34" charset="0"/>
              <a:buChar char="•"/>
            </a:pPr>
            <a:r>
              <a:rPr lang="en-US" sz="1800" b="0" i="0" u="none" strike="noStrike" cap="none" baseline="0" dirty="0">
                <a:solidFill>
                  <a:schemeClr val="tx1"/>
                </a:solidFill>
                <a:latin typeface="Times New Roman" panose="02020603050405020304" pitchFamily="18" charset="0"/>
                <a:cs typeface="Times New Roman" panose="02020603050405020304" pitchFamily="18" charset="0"/>
              </a:rPr>
              <a:t>On the other hand, in qualitative research, the hypothesis application is inductive. </a:t>
            </a:r>
          </a:p>
          <a:p>
            <a:pPr marL="285750" indent="-285750" algn="l">
              <a:buFont typeface="Arial" panose="020B0604020202020204" pitchFamily="34" charset="0"/>
              <a:buChar char="•"/>
            </a:pPr>
            <a:r>
              <a:rPr lang="en-US" sz="1800" b="0" i="0" u="none" strike="noStrike" cap="none" baseline="0" dirty="0">
                <a:solidFill>
                  <a:schemeClr val="tx1"/>
                </a:solidFill>
                <a:latin typeface="Times New Roman" panose="02020603050405020304" pitchFamily="18" charset="0"/>
                <a:cs typeface="Times New Roman" panose="02020603050405020304" pitchFamily="18" charset="0"/>
              </a:rPr>
              <a:t>Therefore it this means that explanations are established from the ground on the basis of the discovery from the results. </a:t>
            </a:r>
            <a:endParaRPr lang="en-US" sz="18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2114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C4929-4C1F-4078-B09A-A2A510BA65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Explanation of Phenomenon</a:t>
            </a:r>
          </a:p>
        </p:txBody>
      </p:sp>
      <p:sp>
        <p:nvSpPr>
          <p:cNvPr id="3" name="Text Placeholder 2">
            <a:extLst>
              <a:ext uri="{FF2B5EF4-FFF2-40B4-BE49-F238E27FC236}">
                <a16:creationId xmlns:a16="http://schemas.microsoft.com/office/drawing/2014/main" id="{8FF32C07-5B7A-48B4-9F03-76515B0CBC3C}"/>
              </a:ext>
            </a:extLst>
          </p:cNvPr>
          <p:cNvSpPr>
            <a:spLocks noGrp="1"/>
          </p:cNvSpPr>
          <p:nvPr>
            <p:ph type="body" idx="1"/>
          </p:nvPr>
        </p:nvSpPr>
        <p:spPr>
          <a:xfrm>
            <a:off x="6448425" y="2598622"/>
            <a:ext cx="5743575" cy="4180356"/>
          </a:xfrm>
        </p:spPr>
        <p:txBody>
          <a:bodyPr>
            <a:normAutofit lnSpcReduction="10000"/>
          </a:bodyPr>
          <a:lstStyle/>
          <a:p>
            <a:pPr marL="342900" indent="-342900">
              <a:buFont typeface="Arial" panose="020B0604020202020204" pitchFamily="34" charset="0"/>
              <a:buChar char="•"/>
            </a:pPr>
            <a:r>
              <a:rPr lang="en-US" sz="1900" cap="none" dirty="0">
                <a:solidFill>
                  <a:srgbClr val="000000"/>
                </a:solidFill>
                <a:latin typeface="Times New Roman" panose="02020603050405020304" pitchFamily="18" charset="0"/>
              </a:rPr>
              <a:t>Qualitative research in healthcare research has been scarcely used for some time, but the approach is now becoming common since it has been embraced in both the cultural and social dimensions (Saunders et al. 2018). </a:t>
            </a:r>
          </a:p>
          <a:p>
            <a:pPr marL="342900" indent="-342900">
              <a:buFont typeface="Arial" panose="020B0604020202020204" pitchFamily="34" charset="0"/>
              <a:buChar char="•"/>
            </a:pPr>
            <a:r>
              <a:rPr lang="en-US" sz="1900" cap="none" dirty="0">
                <a:solidFill>
                  <a:srgbClr val="000000"/>
                </a:solidFill>
                <a:latin typeface="Times New Roman" panose="02020603050405020304" pitchFamily="18" charset="0"/>
              </a:rPr>
              <a:t>The approach of qualitative research carries out the analysis of a phenomenon through its trends and the frequencies levels. </a:t>
            </a:r>
          </a:p>
          <a:p>
            <a:pPr marL="342900" indent="-342900">
              <a:buFont typeface="Arial" panose="020B0604020202020204" pitchFamily="34" charset="0"/>
              <a:buChar char="•"/>
            </a:pPr>
            <a:r>
              <a:rPr lang="en-US" sz="1900" cap="none" dirty="0">
                <a:solidFill>
                  <a:srgbClr val="000000"/>
                </a:solidFill>
                <a:latin typeface="Times New Roman" panose="02020603050405020304" pitchFamily="18" charset="0"/>
              </a:rPr>
              <a:t>The approach thrives in describing the phenomenon at hand so as to bring out the meaning. </a:t>
            </a:r>
          </a:p>
          <a:p>
            <a:pPr marL="342900" indent="-342900">
              <a:buFont typeface="Arial" panose="020B0604020202020204" pitchFamily="34" charset="0"/>
              <a:buChar char="•"/>
            </a:pPr>
            <a:r>
              <a:rPr lang="en-US" sz="1900" cap="none" dirty="0">
                <a:solidFill>
                  <a:srgbClr val="000000"/>
                </a:solidFill>
                <a:latin typeface="Times New Roman" panose="02020603050405020304" pitchFamily="18" charset="0"/>
              </a:rPr>
              <a:t>The differences in the researchers occur mostly in matters of ontology, data collection, and evaluation of the data. </a:t>
            </a:r>
            <a:endParaRPr lang="en-US" sz="1900" b="0" i="0" cap="non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8997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AF4480-C3E8-48FF-8AFF-430DB032202C}"/>
              </a:ext>
            </a:extLst>
          </p:cNvPr>
          <p:cNvSpPr>
            <a:spLocks noGrp="1"/>
          </p:cNvSpPr>
          <p:nvPr>
            <p:ph type="title"/>
          </p:nvPr>
        </p:nvSpPr>
        <p:spPr/>
        <p:txBody>
          <a:bodyPr/>
          <a:lstStyle/>
          <a:p>
            <a:r>
              <a:rPr lang="en-US" dirty="0"/>
              <a:t>Planning Procedures</a:t>
            </a:r>
          </a:p>
        </p:txBody>
      </p:sp>
      <p:sp>
        <p:nvSpPr>
          <p:cNvPr id="5" name="Text Placeholder 4">
            <a:extLst>
              <a:ext uri="{FF2B5EF4-FFF2-40B4-BE49-F238E27FC236}">
                <a16:creationId xmlns:a16="http://schemas.microsoft.com/office/drawing/2014/main" id="{9593544B-647C-4EFD-80AF-C7ED9511E36A}"/>
              </a:ext>
            </a:extLst>
          </p:cNvPr>
          <p:cNvSpPr>
            <a:spLocks noGrp="1"/>
          </p:cNvSpPr>
          <p:nvPr>
            <p:ph type="body" idx="1"/>
          </p:nvPr>
        </p:nvSpPr>
        <p:spPr>
          <a:xfrm>
            <a:off x="0" y="2603500"/>
            <a:ext cx="5980111" cy="576262"/>
          </a:xfrm>
        </p:spPr>
        <p:txBody>
          <a:bodyPr/>
          <a:lstStyle/>
          <a:p>
            <a:pPr algn="ctr"/>
            <a:r>
              <a:rPr lang="en-US" dirty="0"/>
              <a:t>Quantitative </a:t>
            </a:r>
          </a:p>
        </p:txBody>
      </p:sp>
      <p:sp>
        <p:nvSpPr>
          <p:cNvPr id="6" name="Content Placeholder 5">
            <a:extLst>
              <a:ext uri="{FF2B5EF4-FFF2-40B4-BE49-F238E27FC236}">
                <a16:creationId xmlns:a16="http://schemas.microsoft.com/office/drawing/2014/main" id="{86982D06-28AD-4284-B994-96C7141293D1}"/>
              </a:ext>
            </a:extLst>
          </p:cNvPr>
          <p:cNvSpPr>
            <a:spLocks noGrp="1"/>
          </p:cNvSpPr>
          <p:nvPr>
            <p:ph sz="half" idx="2"/>
          </p:nvPr>
        </p:nvSpPr>
        <p:spPr>
          <a:xfrm>
            <a:off x="0" y="3179762"/>
            <a:ext cx="5980112" cy="3678238"/>
          </a:xfrm>
        </p:spPr>
        <p:txBody>
          <a:bodyPr>
            <a:noAutofit/>
          </a:bodyPr>
          <a:lstStyle/>
          <a:p>
            <a:pPr algn="l"/>
            <a:r>
              <a:rPr lang="en-US" dirty="0">
                <a:latin typeface="Times New Roman" panose="02020603050405020304" pitchFamily="18" charset="0"/>
                <a:cs typeface="Times New Roman" panose="02020603050405020304" pitchFamily="18" charset="0"/>
              </a:rPr>
              <a:t>The approach involves planning earlier and providing prescriptions. </a:t>
            </a:r>
          </a:p>
          <a:p>
            <a:pPr algn="l"/>
            <a:r>
              <a:rPr lang="en-US" dirty="0">
                <a:latin typeface="Times New Roman" panose="02020603050405020304" pitchFamily="18" charset="0"/>
                <a:cs typeface="Times New Roman" panose="02020603050405020304" pitchFamily="18" charset="0"/>
              </a:rPr>
              <a:t>Before the process of data collection is done, all the relevant aspects are designed first for the easy facilitation of the project. </a:t>
            </a:r>
          </a:p>
          <a:p>
            <a:pPr algn="l"/>
            <a:r>
              <a:rPr lang="en-US" dirty="0">
                <a:latin typeface="Times New Roman" panose="02020603050405020304" pitchFamily="18" charset="0"/>
                <a:cs typeface="Times New Roman" panose="02020603050405020304" pitchFamily="18" charset="0"/>
              </a:rPr>
              <a:t>The details are well elaborated in advance where the design for carrying out the study is established at the beginning of the study (</a:t>
            </a:r>
            <a:r>
              <a:rPr lang="en-US" dirty="0" err="1">
                <a:latin typeface="Times New Roman" panose="02020603050405020304" pitchFamily="18" charset="0"/>
                <a:cs typeface="Times New Roman" panose="02020603050405020304" pitchFamily="18" charset="0"/>
              </a:rPr>
              <a:t>McCusker</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Gunaydin</a:t>
            </a:r>
            <a:r>
              <a:rPr lang="en-US" dirty="0">
                <a:latin typeface="Times New Roman" panose="02020603050405020304" pitchFamily="18" charset="0"/>
                <a:cs typeface="Times New Roman" panose="02020603050405020304" pitchFamily="18" charset="0"/>
              </a:rPr>
              <a:t>, 2015).</a:t>
            </a:r>
          </a:p>
          <a:p>
            <a:pPr algn="l"/>
            <a:r>
              <a:rPr lang="en-US" dirty="0">
                <a:latin typeface="Times New Roman" panose="02020603050405020304" pitchFamily="18" charset="0"/>
                <a:cs typeface="Times New Roman" panose="02020603050405020304" pitchFamily="18" charset="0"/>
              </a:rPr>
              <a:t>The participants are identified before the process starts, and their location is established first before the study begins. </a:t>
            </a:r>
          </a:p>
        </p:txBody>
      </p:sp>
      <p:sp>
        <p:nvSpPr>
          <p:cNvPr id="7" name="Text Placeholder 6">
            <a:extLst>
              <a:ext uri="{FF2B5EF4-FFF2-40B4-BE49-F238E27FC236}">
                <a16:creationId xmlns:a16="http://schemas.microsoft.com/office/drawing/2014/main" id="{B5002D8E-A9D3-4B8D-89AE-17286F16DF99}"/>
              </a:ext>
            </a:extLst>
          </p:cNvPr>
          <p:cNvSpPr>
            <a:spLocks noGrp="1"/>
          </p:cNvSpPr>
          <p:nvPr>
            <p:ph type="body" sz="quarter" idx="3"/>
          </p:nvPr>
        </p:nvSpPr>
        <p:spPr>
          <a:xfrm>
            <a:off x="6208712" y="2603500"/>
            <a:ext cx="5980111" cy="576262"/>
          </a:xfrm>
        </p:spPr>
        <p:txBody>
          <a:bodyPr/>
          <a:lstStyle/>
          <a:p>
            <a:pPr algn="ctr"/>
            <a:r>
              <a:rPr lang="en-US" dirty="0"/>
              <a:t>Qualitative</a:t>
            </a:r>
          </a:p>
        </p:txBody>
      </p:sp>
      <p:sp>
        <p:nvSpPr>
          <p:cNvPr id="8" name="Content Placeholder 7">
            <a:extLst>
              <a:ext uri="{FF2B5EF4-FFF2-40B4-BE49-F238E27FC236}">
                <a16:creationId xmlns:a16="http://schemas.microsoft.com/office/drawing/2014/main" id="{D1292DBD-C0E1-4BCD-822F-3028D2E6ACCE}"/>
              </a:ext>
            </a:extLst>
          </p:cNvPr>
          <p:cNvSpPr>
            <a:spLocks noGrp="1"/>
          </p:cNvSpPr>
          <p:nvPr>
            <p:ph sz="quarter" idx="4"/>
          </p:nvPr>
        </p:nvSpPr>
        <p:spPr>
          <a:xfrm>
            <a:off x="6208712" y="3179762"/>
            <a:ext cx="5980112" cy="3678238"/>
          </a:xfrm>
        </p:spPr>
        <p:txBody>
          <a:bodyPr>
            <a:normAutofit fontScale="25000" lnSpcReduction="20000"/>
          </a:bodyPr>
          <a:lstStyle/>
          <a:p>
            <a:endParaRPr lang="en-US" dirty="0"/>
          </a:p>
          <a:p>
            <a:pPr algn="l"/>
            <a:r>
              <a:rPr lang="en-US" sz="7200" b="0" i="0" u="none" strike="noStrike" baseline="0" dirty="0">
                <a:latin typeface="Times New Roman" panose="02020603050405020304" pitchFamily="18" charset="0"/>
                <a:cs typeface="Times New Roman" panose="02020603050405020304" pitchFamily="18" charset="0"/>
              </a:rPr>
              <a:t>The research is determined by the question to be addressed in the whole research process. Therefore the research question provides the basis of understanding the whole process. </a:t>
            </a:r>
          </a:p>
          <a:p>
            <a:pPr algn="l"/>
            <a:r>
              <a:rPr lang="en-US" sz="7200" b="0" i="0" u="none" strike="noStrike" baseline="0" dirty="0">
                <a:latin typeface="Times New Roman" panose="02020603050405020304" pitchFamily="18" charset="0"/>
                <a:cs typeface="Times New Roman" panose="02020603050405020304" pitchFamily="18" charset="0"/>
              </a:rPr>
              <a:t>The scoping of the project is, however, done at the beginning in order to consider what data to use. </a:t>
            </a:r>
          </a:p>
          <a:p>
            <a:pPr algn="l"/>
            <a:r>
              <a:rPr lang="en-US" sz="7200" b="0" i="0" u="none" strike="noStrike" baseline="0" dirty="0">
                <a:latin typeface="Times New Roman" panose="02020603050405020304" pitchFamily="18" charset="0"/>
                <a:cs typeface="Times New Roman" panose="02020603050405020304" pitchFamily="18" charset="0"/>
              </a:rPr>
              <a:t>The data collection processes, data analysis, and theory modification processes happen simultaneously. </a:t>
            </a:r>
          </a:p>
          <a:p>
            <a:pPr algn="l"/>
            <a:r>
              <a:rPr lang="en-US" sz="7200" b="0" i="0" u="none" strike="noStrike" baseline="0" dirty="0">
                <a:latin typeface="Times New Roman" panose="02020603050405020304" pitchFamily="18" charset="0"/>
                <a:cs typeface="Times New Roman" panose="02020603050405020304" pitchFamily="18" charset="0"/>
              </a:rPr>
              <a:t>The simultaneous happening influences all the other processes involved. </a:t>
            </a:r>
          </a:p>
          <a:p>
            <a:pPr algn="l"/>
            <a:r>
              <a:rPr lang="en-US" sz="7200" b="0" i="0" u="none" strike="noStrike" baseline="0" dirty="0">
                <a:latin typeface="Times New Roman" panose="02020603050405020304" pitchFamily="18" charset="0"/>
                <a:cs typeface="Times New Roman" panose="02020603050405020304" pitchFamily="18" charset="0"/>
              </a:rPr>
              <a:t>There may be modified as the process is in progress. </a:t>
            </a:r>
            <a:endParaRPr lang="en-US" sz="7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1448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83AD6F-8789-4367-BB1C-FF26A13E0973}"/>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Data Collection in Quantitative Design</a:t>
            </a:r>
          </a:p>
        </p:txBody>
      </p:sp>
      <p:pic>
        <p:nvPicPr>
          <p:cNvPr id="12" name="Picture Placeholder 11">
            <a:extLst>
              <a:ext uri="{FF2B5EF4-FFF2-40B4-BE49-F238E27FC236}">
                <a16:creationId xmlns:a16="http://schemas.microsoft.com/office/drawing/2014/main" id="{AA2F3B73-5A17-4B72-BF2B-8FF93E78E28B}"/>
              </a:ext>
            </a:extLst>
          </p:cNvPr>
          <p:cNvPicPr>
            <a:picLocks noGrp="1" noChangeAspect="1"/>
          </p:cNvPicPr>
          <p:nvPr>
            <p:ph type="pic" idx="1"/>
          </p:nvPr>
        </p:nvPicPr>
        <p:blipFill>
          <a:blip r:embed="rId2"/>
          <a:srcRect l="15291" r="15291"/>
          <a:stretch>
            <a:fillRect/>
          </a:stretch>
        </p:blipFill>
        <p:spPr>
          <a:xfrm>
            <a:off x="5994400" y="1143000"/>
            <a:ext cx="6118578" cy="5715000"/>
          </a:xfrm>
        </p:spPr>
      </p:pic>
      <p:sp>
        <p:nvSpPr>
          <p:cNvPr id="10" name="Text Placeholder 9">
            <a:extLst>
              <a:ext uri="{FF2B5EF4-FFF2-40B4-BE49-F238E27FC236}">
                <a16:creationId xmlns:a16="http://schemas.microsoft.com/office/drawing/2014/main" id="{9E3B2C2B-AD10-434A-A307-E186387BCB9C}"/>
              </a:ext>
            </a:extLst>
          </p:cNvPr>
          <p:cNvSpPr>
            <a:spLocks noGrp="1"/>
          </p:cNvSpPr>
          <p:nvPr>
            <p:ph type="body" sz="half" idx="2"/>
          </p:nvPr>
        </p:nvSpPr>
        <p:spPr>
          <a:xfrm>
            <a:off x="508011" y="3657600"/>
            <a:ext cx="5159022" cy="2698044"/>
          </a:xfrm>
        </p:spPr>
        <p:txBody>
          <a:bodyPr>
            <a:noAutofit/>
          </a:bodyPr>
          <a:lstStyle/>
          <a:p>
            <a:pPr algn="l"/>
            <a:r>
              <a:rPr lang="en-US" sz="1800" b="0" i="0" u="none" strike="noStrike" baseline="0" dirty="0">
                <a:solidFill>
                  <a:schemeClr val="bg1"/>
                </a:solidFill>
                <a:latin typeface="Times New Roman" panose="02020603050405020304" pitchFamily="18" charset="0"/>
                <a:cs typeface="Times New Roman" panose="02020603050405020304" pitchFamily="18" charset="0"/>
              </a:rPr>
              <a:t>The methods of collecting data in the quantitative approach comprise of objective measurements. </a:t>
            </a:r>
          </a:p>
          <a:p>
            <a:pPr algn="l"/>
            <a:r>
              <a:rPr lang="en-US" sz="1800" b="0" i="0" u="none" strike="noStrike" baseline="0" dirty="0">
                <a:solidFill>
                  <a:schemeClr val="bg1"/>
                </a:solidFill>
                <a:latin typeface="Times New Roman" panose="02020603050405020304" pitchFamily="18" charset="0"/>
                <a:cs typeface="Times New Roman" panose="02020603050405020304" pitchFamily="18" charset="0"/>
              </a:rPr>
              <a:t>The most common methods are structured methods of data collection. </a:t>
            </a:r>
          </a:p>
          <a:p>
            <a:pPr algn="l"/>
            <a:r>
              <a:rPr lang="en-US" sz="1800" b="0" i="0" u="none" strike="noStrike" baseline="0" dirty="0">
                <a:solidFill>
                  <a:schemeClr val="bg1"/>
                </a:solidFill>
                <a:latin typeface="Times New Roman" panose="02020603050405020304" pitchFamily="18" charset="0"/>
                <a:cs typeface="Times New Roman" panose="02020603050405020304" pitchFamily="18" charset="0"/>
              </a:rPr>
              <a:t>The most common is the use of the survey, structured interviews, carrying out measurements, among others. </a:t>
            </a:r>
            <a:endParaRPr lang="en-US" sz="24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6763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6D947-D795-43E8-9ED5-056EDE9F27F9}"/>
              </a:ext>
            </a:extLst>
          </p:cNvPr>
          <p:cNvSpPr>
            <a:spLocks noGrp="1"/>
          </p:cNvSpPr>
          <p:nvPr>
            <p:ph type="title"/>
          </p:nvPr>
        </p:nvSpPr>
        <p:spPr>
          <a:xfrm>
            <a:off x="1154955" y="1693334"/>
            <a:ext cx="3865134" cy="1507068"/>
          </a:xfrm>
        </p:spPr>
        <p:txBody>
          <a:bodyPr>
            <a:normAutofit/>
          </a:bodyPr>
          <a:lstStyle/>
          <a:p>
            <a:r>
              <a:rPr lang="en-US" dirty="0">
                <a:latin typeface="Times New Roman" panose="02020603050405020304" pitchFamily="18" charset="0"/>
                <a:cs typeface="Times New Roman" panose="02020603050405020304" pitchFamily="18" charset="0"/>
              </a:rPr>
              <a:t>Data collection in Qualitative Design</a:t>
            </a:r>
          </a:p>
        </p:txBody>
      </p:sp>
      <p:pic>
        <p:nvPicPr>
          <p:cNvPr id="6" name="Picture Placeholder 5">
            <a:extLst>
              <a:ext uri="{FF2B5EF4-FFF2-40B4-BE49-F238E27FC236}">
                <a16:creationId xmlns:a16="http://schemas.microsoft.com/office/drawing/2014/main" id="{4A31AB09-4C5A-4FC2-9ABB-C0F76D109787}"/>
              </a:ext>
            </a:extLst>
          </p:cNvPr>
          <p:cNvPicPr>
            <a:picLocks noGrp="1" noChangeAspect="1"/>
          </p:cNvPicPr>
          <p:nvPr>
            <p:ph type="pic" idx="1"/>
          </p:nvPr>
        </p:nvPicPr>
        <p:blipFill>
          <a:blip r:embed="rId2"/>
          <a:srcRect t="3811" b="3811"/>
          <a:stretch>
            <a:fillRect/>
          </a:stretch>
        </p:blipFill>
        <p:spPr>
          <a:xfrm>
            <a:off x="6005513" y="1143000"/>
            <a:ext cx="6186487" cy="5715000"/>
          </a:xfrm>
        </p:spPr>
      </p:pic>
      <p:sp>
        <p:nvSpPr>
          <p:cNvPr id="4" name="Text Placeholder 3">
            <a:extLst>
              <a:ext uri="{FF2B5EF4-FFF2-40B4-BE49-F238E27FC236}">
                <a16:creationId xmlns:a16="http://schemas.microsoft.com/office/drawing/2014/main" id="{A4E612C8-A456-4EF7-83A7-33068A4BFCFC}"/>
              </a:ext>
            </a:extLst>
          </p:cNvPr>
          <p:cNvSpPr>
            <a:spLocks noGrp="1"/>
          </p:cNvSpPr>
          <p:nvPr>
            <p:ph type="body" sz="half" idx="2"/>
          </p:nvPr>
        </p:nvSpPr>
        <p:spPr>
          <a:xfrm>
            <a:off x="507999" y="3429001"/>
            <a:ext cx="5136131" cy="2983088"/>
          </a:xfrm>
        </p:spPr>
        <p:txBody>
          <a:bodyPr>
            <a:normAutofit fontScale="25000" lnSpcReduction="20000"/>
          </a:bodyPr>
          <a:lstStyle/>
          <a:p>
            <a:pPr algn="l"/>
            <a:r>
              <a:rPr lang="en-US" sz="7200" b="0" i="0" u="none" strike="noStrike" baseline="0" dirty="0">
                <a:solidFill>
                  <a:schemeClr val="bg1"/>
                </a:solidFill>
                <a:latin typeface="Times New Roman" panose="02020603050405020304" pitchFamily="18" charset="0"/>
                <a:cs typeface="Times New Roman" panose="02020603050405020304" pitchFamily="18" charset="0"/>
              </a:rPr>
              <a:t>In the approach, the methods of collecting data are in-depth and wider in scope. </a:t>
            </a:r>
          </a:p>
          <a:p>
            <a:pPr algn="l"/>
            <a:r>
              <a:rPr lang="en-US" sz="7200" b="0" i="0" u="none" strike="noStrike" baseline="0" dirty="0">
                <a:solidFill>
                  <a:schemeClr val="bg1"/>
                </a:solidFill>
                <a:latin typeface="Times New Roman" panose="02020603050405020304" pitchFamily="18" charset="0"/>
                <a:cs typeface="Times New Roman" panose="02020603050405020304" pitchFamily="18" charset="0"/>
              </a:rPr>
              <a:t>The approach seeks to offer a description of certain themes in order to bring out their understanding.</a:t>
            </a:r>
          </a:p>
          <a:p>
            <a:pPr algn="l"/>
            <a:r>
              <a:rPr lang="en-US" sz="7200" b="0" i="0" u="none" strike="noStrike" baseline="0" dirty="0">
                <a:solidFill>
                  <a:schemeClr val="bg1"/>
                </a:solidFill>
                <a:latin typeface="Times New Roman" panose="02020603050405020304" pitchFamily="18" charset="0"/>
                <a:cs typeface="Times New Roman" panose="02020603050405020304" pitchFamily="18" charset="0"/>
              </a:rPr>
              <a:t>One on one or online interviews can be organized to groups such as focus groups or one on one group. </a:t>
            </a:r>
          </a:p>
          <a:p>
            <a:pPr algn="l"/>
            <a:r>
              <a:rPr lang="en-US" sz="7200" b="0" i="0" u="none" strike="noStrike" baseline="0" dirty="0">
                <a:solidFill>
                  <a:schemeClr val="bg1"/>
                </a:solidFill>
                <a:latin typeface="Times New Roman" panose="02020603050405020304" pitchFamily="18" charset="0"/>
                <a:cs typeface="Times New Roman" panose="02020603050405020304" pitchFamily="18" charset="0"/>
              </a:rPr>
              <a:t>The groups formed are dependent on the topic under the study as well as the cultural context in line with the project objectives.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9626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0ABF6-8A8B-499F-92C5-2EF346E3C68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Data Analysis in Qualitative</a:t>
            </a:r>
          </a:p>
        </p:txBody>
      </p:sp>
      <p:pic>
        <p:nvPicPr>
          <p:cNvPr id="6" name="Picture Placeholder 5">
            <a:extLst>
              <a:ext uri="{FF2B5EF4-FFF2-40B4-BE49-F238E27FC236}">
                <a16:creationId xmlns:a16="http://schemas.microsoft.com/office/drawing/2014/main" id="{CBB146AE-BCA0-4A29-A442-7A93DE6E6901}"/>
              </a:ext>
            </a:extLst>
          </p:cNvPr>
          <p:cNvPicPr>
            <a:picLocks noGrp="1" noChangeAspect="1"/>
          </p:cNvPicPr>
          <p:nvPr>
            <p:ph type="pic" idx="1"/>
          </p:nvPr>
        </p:nvPicPr>
        <p:blipFill>
          <a:blip r:embed="rId2"/>
          <a:srcRect l="14479" r="14479"/>
          <a:stretch>
            <a:fillRect/>
          </a:stretch>
        </p:blipFill>
        <p:spPr>
          <a:xfrm>
            <a:off x="6096000" y="1143000"/>
            <a:ext cx="6096000" cy="5715000"/>
          </a:xfrm>
        </p:spPr>
      </p:pic>
      <p:sp>
        <p:nvSpPr>
          <p:cNvPr id="4" name="Text Placeholder 3">
            <a:extLst>
              <a:ext uri="{FF2B5EF4-FFF2-40B4-BE49-F238E27FC236}">
                <a16:creationId xmlns:a16="http://schemas.microsoft.com/office/drawing/2014/main" id="{547D0B71-3793-45E4-BBBC-0E2C705D4C4C}"/>
              </a:ext>
            </a:extLst>
          </p:cNvPr>
          <p:cNvSpPr>
            <a:spLocks noGrp="1"/>
          </p:cNvSpPr>
          <p:nvPr>
            <p:ph type="body" sz="half" idx="2"/>
          </p:nvPr>
        </p:nvSpPr>
        <p:spPr>
          <a:xfrm>
            <a:off x="496711" y="3567288"/>
            <a:ext cx="5147420" cy="2777067"/>
          </a:xfrm>
        </p:spPr>
        <p:txBody>
          <a:bodyPr>
            <a:noAutofit/>
          </a:bodyPr>
          <a:lstStyle/>
          <a:p>
            <a:pPr algn="l"/>
            <a:r>
              <a:rPr lang="en-US" sz="1800" b="0" i="0" u="none" strike="noStrike" baseline="0" dirty="0">
                <a:solidFill>
                  <a:schemeClr val="bg1"/>
                </a:solidFill>
                <a:latin typeface="Times New Roman" panose="02020603050405020304" pitchFamily="18" charset="0"/>
                <a:cs typeface="Times New Roman" panose="02020603050405020304" pitchFamily="18" charset="0"/>
              </a:rPr>
              <a:t>In healthcare, the commonly applied method of data analysis is QCA. </a:t>
            </a:r>
          </a:p>
          <a:p>
            <a:pPr algn="l"/>
            <a:r>
              <a:rPr lang="en-US" sz="1800" b="0" i="0" u="none" strike="noStrike" baseline="0" dirty="0">
                <a:solidFill>
                  <a:schemeClr val="bg1"/>
                </a:solidFill>
                <a:latin typeface="Times New Roman" panose="02020603050405020304" pitchFamily="18" charset="0"/>
                <a:cs typeface="Times New Roman" panose="02020603050405020304" pitchFamily="18" charset="0"/>
              </a:rPr>
              <a:t>The method's focus is on knowledge development and the understanding of the study and the phenomenon under research (</a:t>
            </a:r>
            <a:r>
              <a:rPr lang="en-US" sz="1800" b="0" i="0" u="none" strike="noStrike" baseline="0" dirty="0" err="1">
                <a:solidFill>
                  <a:schemeClr val="bg1"/>
                </a:solidFill>
                <a:latin typeface="Times New Roman" panose="02020603050405020304" pitchFamily="18" charset="0"/>
                <a:cs typeface="Times New Roman" panose="02020603050405020304" pitchFamily="18" charset="0"/>
              </a:rPr>
              <a:t>Assarroudi</a:t>
            </a:r>
            <a:r>
              <a:rPr lang="en-US" sz="1800" b="0" i="0" u="none" strike="noStrike" baseline="0" dirty="0">
                <a:solidFill>
                  <a:schemeClr val="bg1"/>
                </a:solidFill>
                <a:latin typeface="Times New Roman" panose="02020603050405020304" pitchFamily="18" charset="0"/>
                <a:cs typeface="Times New Roman" panose="02020603050405020304" pitchFamily="18" charset="0"/>
              </a:rPr>
              <a:t> et al. 2018).</a:t>
            </a:r>
          </a:p>
          <a:p>
            <a:pPr algn="l"/>
            <a:r>
              <a:rPr lang="en-US" sz="1800" b="0" i="0" u="none" strike="noStrike" baseline="0" dirty="0">
                <a:solidFill>
                  <a:schemeClr val="bg1"/>
                </a:solidFill>
                <a:latin typeface="Times New Roman" panose="02020603050405020304" pitchFamily="18" charset="0"/>
                <a:cs typeface="Times New Roman" panose="02020603050405020304" pitchFamily="18" charset="0"/>
              </a:rPr>
              <a:t>The method involves language application and contextual clues to establish meaning in the process of communication. </a:t>
            </a:r>
          </a:p>
        </p:txBody>
      </p:sp>
    </p:spTree>
    <p:extLst>
      <p:ext uri="{BB962C8B-B14F-4D97-AF65-F5344CB8AC3E}">
        <p14:creationId xmlns:p14="http://schemas.microsoft.com/office/powerpoint/2010/main" val="1359028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094B-5CA5-4925-9847-9DA98F0DB4E1}"/>
              </a:ext>
            </a:extLst>
          </p:cNvPr>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Data Analysis in Quantitative Research</a:t>
            </a:r>
          </a:p>
        </p:txBody>
      </p:sp>
      <p:pic>
        <p:nvPicPr>
          <p:cNvPr id="6" name="Picture Placeholder 5">
            <a:extLst>
              <a:ext uri="{FF2B5EF4-FFF2-40B4-BE49-F238E27FC236}">
                <a16:creationId xmlns:a16="http://schemas.microsoft.com/office/drawing/2014/main" id="{75418963-1089-46BE-A79F-000382FB52E9}"/>
              </a:ext>
            </a:extLst>
          </p:cNvPr>
          <p:cNvPicPr>
            <a:picLocks noGrp="1" noChangeAspect="1"/>
          </p:cNvPicPr>
          <p:nvPr>
            <p:ph type="pic" idx="1"/>
          </p:nvPr>
        </p:nvPicPr>
        <p:blipFill>
          <a:blip r:embed="rId2"/>
          <a:srcRect l="11386" r="11386"/>
          <a:stretch>
            <a:fillRect/>
          </a:stretch>
        </p:blipFill>
        <p:spPr>
          <a:xfrm>
            <a:off x="6005513" y="1143000"/>
            <a:ext cx="6186487" cy="5715000"/>
          </a:xfrm>
        </p:spPr>
      </p:pic>
      <p:sp>
        <p:nvSpPr>
          <p:cNvPr id="4" name="Text Placeholder 3">
            <a:extLst>
              <a:ext uri="{FF2B5EF4-FFF2-40B4-BE49-F238E27FC236}">
                <a16:creationId xmlns:a16="http://schemas.microsoft.com/office/drawing/2014/main" id="{E4B78FC2-B79E-4EB2-B2DE-028A95294B85}"/>
              </a:ext>
            </a:extLst>
          </p:cNvPr>
          <p:cNvSpPr>
            <a:spLocks noGrp="1"/>
          </p:cNvSpPr>
          <p:nvPr>
            <p:ph type="body" sz="half" idx="2"/>
          </p:nvPr>
        </p:nvSpPr>
        <p:spPr>
          <a:xfrm>
            <a:off x="496711" y="3657600"/>
            <a:ext cx="5147420" cy="2720622"/>
          </a:xfrm>
        </p:spPr>
        <p:txBody>
          <a:bodyPr>
            <a:normAutofit fontScale="25000" lnSpcReduction="20000"/>
          </a:bodyPr>
          <a:lstStyle/>
          <a:p>
            <a:pPr algn="l"/>
            <a:r>
              <a:rPr lang="en-US" sz="7200" b="0" i="0" u="none" strike="noStrike" baseline="0" dirty="0">
                <a:solidFill>
                  <a:schemeClr val="bg1"/>
                </a:solidFill>
                <a:latin typeface="Times New Roman" panose="02020603050405020304" pitchFamily="18" charset="0"/>
                <a:cs typeface="Times New Roman" panose="02020603050405020304" pitchFamily="18" charset="0"/>
              </a:rPr>
              <a:t>The process involves the presentation and interpretation of the data, which is numerical. </a:t>
            </a:r>
          </a:p>
          <a:p>
            <a:pPr algn="l"/>
            <a:r>
              <a:rPr lang="en-US" sz="7200" b="0" i="0" u="none" strike="noStrike" baseline="0" dirty="0">
                <a:solidFill>
                  <a:schemeClr val="bg1"/>
                </a:solidFill>
                <a:latin typeface="Times New Roman" panose="02020603050405020304" pitchFamily="18" charset="0"/>
                <a:cs typeface="Times New Roman" panose="02020603050405020304" pitchFamily="18" charset="0"/>
              </a:rPr>
              <a:t>It also encompasses statistical analysis, which comprises of inferential and descriptive statistics. </a:t>
            </a:r>
          </a:p>
          <a:p>
            <a:pPr algn="l"/>
            <a:r>
              <a:rPr lang="en-US" sz="7200" b="0" i="0" u="none" strike="noStrike" baseline="0" dirty="0">
                <a:solidFill>
                  <a:schemeClr val="bg1"/>
                </a:solidFill>
                <a:latin typeface="Times New Roman" panose="02020603050405020304" pitchFamily="18" charset="0"/>
                <a:cs typeface="Times New Roman" panose="02020603050405020304" pitchFamily="18" charset="0"/>
              </a:rPr>
              <a:t>An example is the frequency of male and female respondents out of the total participants. </a:t>
            </a:r>
          </a:p>
          <a:p>
            <a:pPr algn="l"/>
            <a:r>
              <a:rPr lang="en-US" sz="7200" b="0" i="0" u="none" strike="noStrike" baseline="0" dirty="0">
                <a:solidFill>
                  <a:schemeClr val="bg1"/>
                </a:solidFill>
                <a:latin typeface="Times New Roman" panose="02020603050405020304" pitchFamily="18" charset="0"/>
                <a:cs typeface="Times New Roman" panose="02020603050405020304" pitchFamily="18" charset="0"/>
              </a:rPr>
              <a:t>The data is described in terms of mean, median, or mode. </a:t>
            </a:r>
            <a:endParaRPr lang="en-US" sz="7200" b="0" i="0" u="none" strike="noStrike" baseline="0" dirty="0">
              <a:latin typeface="Times New Roman" panose="02020603050405020304" pitchFamily="18" charset="0"/>
              <a:cs typeface="Times New Roman" panose="02020603050405020304" pitchFamily="18" charset="0"/>
            </a:endParaRPr>
          </a:p>
          <a:p>
            <a:pPr algn="l"/>
            <a:endParaRPr lang="en-US" sz="8000" dirty="0"/>
          </a:p>
        </p:txBody>
      </p:sp>
    </p:spTree>
    <p:extLst>
      <p:ext uri="{BB962C8B-B14F-4D97-AF65-F5344CB8AC3E}">
        <p14:creationId xmlns:p14="http://schemas.microsoft.com/office/powerpoint/2010/main" val="2258193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FCA77-BA31-4F84-80E6-FD1BFE09340E}"/>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F2376F58-99FC-49D5-87F2-79FD31E175A7}"/>
              </a:ext>
            </a:extLst>
          </p:cNvPr>
          <p:cNvSpPr>
            <a:spLocks noGrp="1"/>
          </p:cNvSpPr>
          <p:nvPr>
            <p:ph idx="1"/>
          </p:nvPr>
        </p:nvSpPr>
        <p:spPr>
          <a:xfrm>
            <a:off x="0" y="2603500"/>
            <a:ext cx="12192000" cy="4254500"/>
          </a:xfrm>
        </p:spPr>
        <p:txBody>
          <a:bodyPr/>
          <a:lstStyle/>
          <a:p>
            <a:r>
              <a:rPr lang="en-US" b="0" i="0" dirty="0">
                <a:solidFill>
                  <a:srgbClr val="222222"/>
                </a:solidFill>
                <a:effectLst/>
                <a:latin typeface="Times New Roman" panose="02020603050405020304" pitchFamily="18" charset="0"/>
                <a:cs typeface="Times New Roman" panose="02020603050405020304" pitchFamily="18" charset="0"/>
              </a:rPr>
              <a:t>Cleland, J. (2015). Exploring versus measuring: considering the fundamental differences between qualitative and quantitative research. </a:t>
            </a:r>
            <a:r>
              <a:rPr lang="en-US" b="0" i="1" dirty="0">
                <a:solidFill>
                  <a:srgbClr val="222222"/>
                </a:solidFill>
                <a:effectLst/>
                <a:latin typeface="Times New Roman" panose="02020603050405020304" pitchFamily="18" charset="0"/>
                <a:cs typeface="Times New Roman" panose="02020603050405020304" pitchFamily="18" charset="0"/>
              </a:rPr>
              <a:t>Researching medical education</a:t>
            </a:r>
            <a:r>
              <a:rPr lang="en-US" b="0" i="0" dirty="0">
                <a:solidFill>
                  <a:srgbClr val="222222"/>
                </a:solidFill>
                <a:effectLst/>
                <a:latin typeface="Times New Roman" panose="02020603050405020304" pitchFamily="18" charset="0"/>
                <a:cs typeface="Times New Roman" panose="02020603050405020304" pitchFamily="18" charset="0"/>
              </a:rPr>
              <a:t>, 1-14.</a:t>
            </a:r>
          </a:p>
          <a:p>
            <a:r>
              <a:rPr lang="en-US" b="0" i="0" dirty="0">
                <a:solidFill>
                  <a:srgbClr val="222222"/>
                </a:solidFill>
                <a:effectLst/>
                <a:latin typeface="Times New Roman" panose="02020603050405020304" pitchFamily="18" charset="0"/>
                <a:cs typeface="Times New Roman" panose="02020603050405020304" pitchFamily="18" charset="0"/>
              </a:rPr>
              <a:t>Halcomb, E. J., &amp; Hickman, L. (2015). Mixed methods research.</a:t>
            </a:r>
          </a:p>
          <a:p>
            <a:r>
              <a:rPr lang="en-US" b="0" i="0" dirty="0">
                <a:solidFill>
                  <a:srgbClr val="222222"/>
                </a:solidFill>
                <a:effectLst/>
                <a:latin typeface="Times New Roman" panose="02020603050405020304" pitchFamily="18" charset="0"/>
                <a:cs typeface="Times New Roman" panose="02020603050405020304" pitchFamily="18" charset="0"/>
              </a:rPr>
              <a:t>Saunders, B., Sim, J., Kingstone, T., Baker, S., Waterfield, J., Bartlam, B., ... &amp; Jinks, C. (2018). Saturation in qualitative research: exploring its conceptualization and operationalization. </a:t>
            </a:r>
            <a:r>
              <a:rPr lang="en-US" b="0" i="1" dirty="0">
                <a:solidFill>
                  <a:srgbClr val="222222"/>
                </a:solidFill>
                <a:effectLst/>
                <a:latin typeface="Times New Roman" panose="02020603050405020304" pitchFamily="18" charset="0"/>
                <a:cs typeface="Times New Roman" panose="02020603050405020304" pitchFamily="18" charset="0"/>
              </a:rPr>
              <a:t>Quality &amp; quantity</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52</a:t>
            </a:r>
            <a:r>
              <a:rPr lang="en-US" b="0" i="0" dirty="0">
                <a:solidFill>
                  <a:srgbClr val="222222"/>
                </a:solidFill>
                <a:effectLst/>
                <a:latin typeface="Times New Roman" panose="02020603050405020304" pitchFamily="18" charset="0"/>
                <a:cs typeface="Times New Roman" panose="02020603050405020304" pitchFamily="18" charset="0"/>
              </a:rPr>
              <a:t>(4), 1893-1907.</a:t>
            </a:r>
          </a:p>
          <a:p>
            <a:r>
              <a:rPr lang="en-US" b="0" i="0" dirty="0" err="1">
                <a:solidFill>
                  <a:srgbClr val="222222"/>
                </a:solidFill>
                <a:effectLst/>
                <a:latin typeface="Times New Roman" panose="02020603050405020304" pitchFamily="18" charset="0"/>
                <a:cs typeface="Times New Roman" panose="02020603050405020304" pitchFamily="18" charset="0"/>
              </a:rPr>
              <a:t>McCusker</a:t>
            </a:r>
            <a:r>
              <a:rPr lang="en-US" b="0" i="0" dirty="0">
                <a:solidFill>
                  <a:srgbClr val="222222"/>
                </a:solidFill>
                <a:effectLst/>
                <a:latin typeface="Times New Roman" panose="02020603050405020304" pitchFamily="18" charset="0"/>
                <a:cs typeface="Times New Roman" panose="02020603050405020304" pitchFamily="18" charset="0"/>
              </a:rPr>
              <a:t>, K., &amp; </a:t>
            </a:r>
            <a:r>
              <a:rPr lang="en-US" b="0" i="0" dirty="0" err="1">
                <a:solidFill>
                  <a:srgbClr val="222222"/>
                </a:solidFill>
                <a:effectLst/>
                <a:latin typeface="Times New Roman" panose="02020603050405020304" pitchFamily="18" charset="0"/>
                <a:cs typeface="Times New Roman" panose="02020603050405020304" pitchFamily="18" charset="0"/>
              </a:rPr>
              <a:t>Gunaydin</a:t>
            </a:r>
            <a:r>
              <a:rPr lang="en-US" b="0" i="0" dirty="0">
                <a:solidFill>
                  <a:srgbClr val="222222"/>
                </a:solidFill>
                <a:effectLst/>
                <a:latin typeface="Times New Roman" panose="02020603050405020304" pitchFamily="18" charset="0"/>
                <a:cs typeface="Times New Roman" panose="02020603050405020304" pitchFamily="18" charset="0"/>
              </a:rPr>
              <a:t>, S. (2015). Research using qualitative, quantitative or mixed methods and choice based on the research. </a:t>
            </a:r>
            <a:r>
              <a:rPr lang="en-US" b="0" i="1" dirty="0">
                <a:solidFill>
                  <a:srgbClr val="222222"/>
                </a:solidFill>
                <a:effectLst/>
                <a:latin typeface="Times New Roman" panose="02020603050405020304" pitchFamily="18" charset="0"/>
                <a:cs typeface="Times New Roman" panose="02020603050405020304" pitchFamily="18" charset="0"/>
              </a:rPr>
              <a:t>Perfusion</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30</a:t>
            </a:r>
            <a:r>
              <a:rPr lang="en-US" b="0" i="0" dirty="0">
                <a:solidFill>
                  <a:srgbClr val="222222"/>
                </a:solidFill>
                <a:effectLst/>
                <a:latin typeface="Times New Roman" panose="02020603050405020304" pitchFamily="18" charset="0"/>
                <a:cs typeface="Times New Roman" panose="02020603050405020304" pitchFamily="18" charset="0"/>
              </a:rPr>
              <a:t>(7), 537-542.</a:t>
            </a:r>
          </a:p>
          <a:p>
            <a:r>
              <a:rPr lang="en-US" b="0" i="0" dirty="0" err="1">
                <a:solidFill>
                  <a:srgbClr val="222222"/>
                </a:solidFill>
                <a:effectLst/>
                <a:latin typeface="Times New Roman" panose="02020603050405020304" pitchFamily="18" charset="0"/>
                <a:cs typeface="Times New Roman" panose="02020603050405020304" pitchFamily="18" charset="0"/>
              </a:rPr>
              <a:t>Assarroudi</a:t>
            </a:r>
            <a:r>
              <a:rPr lang="en-US" b="0" i="0" dirty="0">
                <a:solidFill>
                  <a:srgbClr val="222222"/>
                </a:solidFill>
                <a:effectLst/>
                <a:latin typeface="Times New Roman" panose="02020603050405020304" pitchFamily="18" charset="0"/>
                <a:cs typeface="Times New Roman" panose="02020603050405020304" pitchFamily="18" charset="0"/>
              </a:rPr>
              <a:t>, A., </a:t>
            </a:r>
            <a:r>
              <a:rPr lang="en-US" b="0" i="0" dirty="0" err="1">
                <a:solidFill>
                  <a:srgbClr val="222222"/>
                </a:solidFill>
                <a:effectLst/>
                <a:latin typeface="Times New Roman" panose="02020603050405020304" pitchFamily="18" charset="0"/>
                <a:cs typeface="Times New Roman" panose="02020603050405020304" pitchFamily="18" charset="0"/>
              </a:rPr>
              <a:t>Heshmati</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0" dirty="0" err="1">
                <a:solidFill>
                  <a:srgbClr val="222222"/>
                </a:solidFill>
                <a:effectLst/>
                <a:latin typeface="Times New Roman" panose="02020603050405020304" pitchFamily="18" charset="0"/>
                <a:cs typeface="Times New Roman" panose="02020603050405020304" pitchFamily="18" charset="0"/>
              </a:rPr>
              <a:t>Nabavi</a:t>
            </a:r>
            <a:r>
              <a:rPr lang="en-US" b="0" i="0" dirty="0">
                <a:solidFill>
                  <a:srgbClr val="222222"/>
                </a:solidFill>
                <a:effectLst/>
                <a:latin typeface="Times New Roman" panose="02020603050405020304" pitchFamily="18" charset="0"/>
                <a:cs typeface="Times New Roman" panose="02020603050405020304" pitchFamily="18" charset="0"/>
              </a:rPr>
              <a:t>, F., </a:t>
            </a:r>
            <a:r>
              <a:rPr lang="en-US" b="0" i="0" dirty="0" err="1">
                <a:solidFill>
                  <a:srgbClr val="222222"/>
                </a:solidFill>
                <a:effectLst/>
                <a:latin typeface="Times New Roman" panose="02020603050405020304" pitchFamily="18" charset="0"/>
                <a:cs typeface="Times New Roman" panose="02020603050405020304" pitchFamily="18" charset="0"/>
              </a:rPr>
              <a:t>Armat</a:t>
            </a:r>
            <a:r>
              <a:rPr lang="en-US" b="0" i="0" dirty="0">
                <a:solidFill>
                  <a:srgbClr val="222222"/>
                </a:solidFill>
                <a:effectLst/>
                <a:latin typeface="Times New Roman" panose="02020603050405020304" pitchFamily="18" charset="0"/>
                <a:cs typeface="Times New Roman" panose="02020603050405020304" pitchFamily="18" charset="0"/>
              </a:rPr>
              <a:t>, M. R., </a:t>
            </a:r>
            <a:r>
              <a:rPr lang="en-US" b="0" i="0" dirty="0" err="1">
                <a:solidFill>
                  <a:srgbClr val="222222"/>
                </a:solidFill>
                <a:effectLst/>
                <a:latin typeface="Times New Roman" panose="02020603050405020304" pitchFamily="18" charset="0"/>
                <a:cs typeface="Times New Roman" panose="02020603050405020304" pitchFamily="18" charset="0"/>
              </a:rPr>
              <a:t>Ebadi</a:t>
            </a:r>
            <a:r>
              <a:rPr lang="en-US" b="0" i="0" dirty="0">
                <a:solidFill>
                  <a:srgbClr val="222222"/>
                </a:solidFill>
                <a:effectLst/>
                <a:latin typeface="Times New Roman" panose="02020603050405020304" pitchFamily="18" charset="0"/>
                <a:cs typeface="Times New Roman" panose="02020603050405020304" pitchFamily="18" charset="0"/>
              </a:rPr>
              <a:t>, A., &amp; </a:t>
            </a:r>
            <a:r>
              <a:rPr lang="en-US" b="0" i="0" dirty="0" err="1">
                <a:solidFill>
                  <a:srgbClr val="222222"/>
                </a:solidFill>
                <a:effectLst/>
                <a:latin typeface="Times New Roman" panose="02020603050405020304" pitchFamily="18" charset="0"/>
                <a:cs typeface="Times New Roman" panose="02020603050405020304" pitchFamily="18" charset="0"/>
              </a:rPr>
              <a:t>Vaismoradi</a:t>
            </a:r>
            <a:r>
              <a:rPr lang="en-US" b="0" i="0" dirty="0">
                <a:solidFill>
                  <a:srgbClr val="222222"/>
                </a:solidFill>
                <a:effectLst/>
                <a:latin typeface="Times New Roman" panose="02020603050405020304" pitchFamily="18" charset="0"/>
                <a:cs typeface="Times New Roman" panose="02020603050405020304" pitchFamily="18" charset="0"/>
              </a:rPr>
              <a:t>, M. (2018). Directed qualitative content analysis: the description and elaboration of its underpinning methods and data analysis process. </a:t>
            </a:r>
            <a:r>
              <a:rPr lang="en-US" b="0" i="1" dirty="0">
                <a:solidFill>
                  <a:srgbClr val="222222"/>
                </a:solidFill>
                <a:effectLst/>
                <a:latin typeface="Times New Roman" panose="02020603050405020304" pitchFamily="18" charset="0"/>
                <a:cs typeface="Times New Roman" panose="02020603050405020304" pitchFamily="18" charset="0"/>
              </a:rPr>
              <a:t>Journal of Research in Nursing</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23</a:t>
            </a:r>
            <a:r>
              <a:rPr lang="en-US" b="0" i="0" dirty="0">
                <a:solidFill>
                  <a:srgbClr val="222222"/>
                </a:solidFill>
                <a:effectLst/>
                <a:latin typeface="Times New Roman" panose="02020603050405020304" pitchFamily="18" charset="0"/>
                <a:cs typeface="Times New Roman" panose="02020603050405020304" pitchFamily="18" charset="0"/>
              </a:rPr>
              <a:t>(1), 42-55.</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5662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343</TotalTime>
  <Words>1064</Words>
  <Application>Microsoft Office PowerPoint</Application>
  <PresentationFormat>Widescreen</PresentationFormat>
  <Paragraphs>64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Gothic</vt:lpstr>
      <vt:lpstr>Times New Roman</vt:lpstr>
      <vt:lpstr>Wingdings 3</vt:lpstr>
      <vt:lpstr>Ion Boardroom</vt:lpstr>
      <vt:lpstr>Differences between Qualitative and Qualitative Research in Health</vt:lpstr>
      <vt:lpstr>Understanding Research in Healthcare</vt:lpstr>
      <vt:lpstr>Introduction</vt:lpstr>
      <vt:lpstr>Healthcare Systems</vt:lpstr>
      <vt:lpstr>Hypothesis Testing</vt:lpstr>
      <vt:lpstr>Explanation of Phenomenon</vt:lpstr>
      <vt:lpstr>Planning Procedures</vt:lpstr>
      <vt:lpstr>Data Collection in Quantitative Design</vt:lpstr>
      <vt:lpstr>Data collection in Qualitative Design</vt:lpstr>
      <vt:lpstr>Data Analysis in Qualitative</vt:lpstr>
      <vt:lpstr>Data Analysis in Quantitative Research</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177</cp:revision>
  <dcterms:created xsi:type="dcterms:W3CDTF">2020-10-02T17:32:46Z</dcterms:created>
  <dcterms:modified xsi:type="dcterms:W3CDTF">2020-10-02T23:16:35Z</dcterms:modified>
</cp:coreProperties>
</file>